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531" r:id="rId2"/>
    <p:sldId id="289" r:id="rId3"/>
    <p:sldId id="292" r:id="rId4"/>
    <p:sldId id="294" r:id="rId5"/>
    <p:sldId id="298" r:id="rId6"/>
    <p:sldId id="302" r:id="rId7"/>
    <p:sldId id="303" r:id="rId8"/>
    <p:sldId id="305" r:id="rId9"/>
    <p:sldId id="307" r:id="rId10"/>
    <p:sldId id="533" r:id="rId11"/>
    <p:sldId id="534" r:id="rId12"/>
    <p:sldId id="536" r:id="rId13"/>
    <p:sldId id="535" r:id="rId14"/>
    <p:sldId id="539" r:id="rId15"/>
    <p:sldId id="537" r:id="rId16"/>
    <p:sldId id="538" r:id="rId17"/>
    <p:sldId id="540" r:id="rId18"/>
    <p:sldId id="541" r:id="rId19"/>
    <p:sldId id="544" r:id="rId20"/>
    <p:sldId id="547" r:id="rId21"/>
    <p:sldId id="301" r:id="rId22"/>
  </p:sldIdLst>
  <p:sldSz cx="12192000" cy="6858000"/>
  <p:notesSz cx="6858000" cy="9144000"/>
  <p:embeddedFontLst>
    <p:embeddedFont>
      <p:font typeface="Aharoni" panose="02010803020104030203" pitchFamily="2" charset="-79"/>
      <p:bold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Poppins SemiBold" panose="00000700000000000000" pitchFamily="2"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26-03-2025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41097" y="214092"/>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3" y="4504626"/>
            <a:ext cx="344165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Abhay Babu BU21EECE0100320</a:t>
            </a:r>
            <a:endParaRPr lang="en-US" sz="1400" b="1" i="0" u="none" strike="noStrike" cap="none" dirty="0">
              <a:solidFill>
                <a:schemeClr val="dk1"/>
              </a:solidFill>
              <a:latin typeface="Montserrat Medium"/>
              <a:ea typeface="Arial"/>
              <a:cs typeface="Arial"/>
              <a:sym typeface="Montserrat Medium"/>
            </a:endParaRP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Sai Manjunath BU</a:t>
            </a:r>
            <a:r>
              <a:rPr lang="en-US" b="1" dirty="0">
                <a:solidFill>
                  <a:schemeClr val="dk1"/>
                </a:solidFill>
                <a:latin typeface="Montserrat Medium"/>
                <a:sym typeface="Montserrat Medium"/>
              </a:rPr>
              <a:t>21EECE010442</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Sai Krishna BU21EECE010320</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Koshy George</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Rohan Prasad</a:t>
            </a: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263721" y="264014"/>
            <a:ext cx="921592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           FUSING IMAGES FROM TWO MODES FOR HUMAN PERCEPTION</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3575407" y="1072201"/>
            <a:ext cx="4535801"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CS14</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CD92-EF3F-520F-EFD8-DC4A803680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05CFD5-6E9A-F1D5-D750-1F0854C7E8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16FE291E-EBAC-711B-E67B-C0A5AFEB6702}"/>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D9676DE-99AA-8723-CB8C-097BE49F628F}"/>
              </a:ext>
            </a:extLst>
          </p:cNvPr>
          <p:cNvSpPr txBox="1"/>
          <p:nvPr/>
        </p:nvSpPr>
        <p:spPr>
          <a:xfrm>
            <a:off x="286355" y="0"/>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4B1FC32E-561A-09D9-4F1E-BB1BA8288BFE}"/>
              </a:ext>
            </a:extLst>
          </p:cNvPr>
          <p:cNvPicPr>
            <a:picLocks noChangeAspect="1"/>
          </p:cNvPicPr>
          <p:nvPr/>
        </p:nvPicPr>
        <p:blipFill>
          <a:blip r:embed="rId2"/>
          <a:stretch>
            <a:fillRect/>
          </a:stretch>
        </p:blipFill>
        <p:spPr>
          <a:xfrm>
            <a:off x="867046" y="1889980"/>
            <a:ext cx="2607733" cy="1955800"/>
          </a:xfrm>
          <a:prstGeom prst="rect">
            <a:avLst/>
          </a:prstGeom>
        </p:spPr>
      </p:pic>
      <p:pic>
        <p:nvPicPr>
          <p:cNvPr id="10" name="Picture 9">
            <a:extLst>
              <a:ext uri="{FF2B5EF4-FFF2-40B4-BE49-F238E27FC236}">
                <a16:creationId xmlns:a16="http://schemas.microsoft.com/office/drawing/2014/main" id="{6B4F4924-3385-D2E9-791A-3E6852EE7618}"/>
              </a:ext>
            </a:extLst>
          </p:cNvPr>
          <p:cNvPicPr>
            <a:picLocks noChangeAspect="1"/>
          </p:cNvPicPr>
          <p:nvPr/>
        </p:nvPicPr>
        <p:blipFill>
          <a:blip r:embed="rId3"/>
          <a:stretch>
            <a:fillRect/>
          </a:stretch>
        </p:blipFill>
        <p:spPr>
          <a:xfrm>
            <a:off x="4532817" y="1889980"/>
            <a:ext cx="2607734" cy="1955801"/>
          </a:xfrm>
          <a:prstGeom prst="rect">
            <a:avLst/>
          </a:prstGeom>
        </p:spPr>
      </p:pic>
      <p:pic>
        <p:nvPicPr>
          <p:cNvPr id="12" name="Picture 11">
            <a:extLst>
              <a:ext uri="{FF2B5EF4-FFF2-40B4-BE49-F238E27FC236}">
                <a16:creationId xmlns:a16="http://schemas.microsoft.com/office/drawing/2014/main" id="{2F4BAC5F-BC76-11DB-7C65-DFA72C6BBA9F}"/>
              </a:ext>
            </a:extLst>
          </p:cNvPr>
          <p:cNvPicPr>
            <a:picLocks noChangeAspect="1"/>
          </p:cNvPicPr>
          <p:nvPr/>
        </p:nvPicPr>
        <p:blipFill>
          <a:blip r:embed="rId4"/>
          <a:stretch>
            <a:fillRect/>
          </a:stretch>
        </p:blipFill>
        <p:spPr>
          <a:xfrm>
            <a:off x="8513104" y="1975117"/>
            <a:ext cx="2494217" cy="1870663"/>
          </a:xfrm>
          <a:prstGeom prst="rect">
            <a:avLst/>
          </a:prstGeom>
        </p:spPr>
      </p:pic>
    </p:spTree>
    <p:extLst>
      <p:ext uri="{BB962C8B-B14F-4D97-AF65-F5344CB8AC3E}">
        <p14:creationId xmlns:p14="http://schemas.microsoft.com/office/powerpoint/2010/main" val="164759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D67D-AEBC-1011-4778-8BB91CA25A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FAB497-EFCC-2175-A857-B8C563985C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EE11C27B-E5A7-D83B-056C-7460439733E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FC189F5-B718-3E97-CAC7-13C9E1DF97DE}"/>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a:buNone/>
            </a:pPr>
            <a:r>
              <a:rPr lang="en-US" sz="2400" b="1" dirty="0"/>
              <a:t>Bayesian  Fusion (BF)</a:t>
            </a:r>
          </a:p>
          <a:p>
            <a:pPr algn="just">
              <a:buNone/>
            </a:pPr>
            <a:endParaRPr lang="en-US" sz="1600" b="1" dirty="0"/>
          </a:p>
          <a:p>
            <a:pPr algn="just">
              <a:buNone/>
            </a:pPr>
            <a:r>
              <a:rPr lang="en-US" sz="2400" b="1" dirty="0"/>
              <a:t>Bayesian Fusion</a:t>
            </a:r>
            <a:r>
              <a:rPr lang="en-US" sz="2400" dirty="0"/>
              <a:t> is a probabilistic method that combines multiple images using </a:t>
            </a:r>
            <a:r>
              <a:rPr lang="en-US" sz="2400" b="1" dirty="0"/>
              <a:t>Bayes' theorem</a:t>
            </a:r>
            <a:r>
              <a:rPr lang="en-US" sz="2400" dirty="0"/>
              <a:t>, ensuring optimal information retention. It considers prior knowledge and sensor reliability to estimate the most probable fused image. This approach enhances clarity while reducing noise, making it ideal for </a:t>
            </a:r>
            <a:r>
              <a:rPr lang="en-US" sz="2400" b="1" dirty="0"/>
              <a:t>medical imaging, surveillance, and infrared-visible fusion</a:t>
            </a:r>
            <a:r>
              <a:rPr lang="en-US" sz="2400" dirty="0"/>
              <a:t>. By leveraging statistical inference, it effectively balances details from different sources. This ensures the fused image retains both </a:t>
            </a:r>
            <a:r>
              <a:rPr lang="en-US" sz="2400" b="1" dirty="0"/>
              <a:t>structural accuracy and meaningful contrasts</a:t>
            </a:r>
            <a:r>
              <a:rPr lang="en-US" sz="2400" dirty="0"/>
              <a:t> for better human perception.</a:t>
            </a:r>
          </a:p>
          <a:p>
            <a:pPr algn="just">
              <a:buNone/>
            </a:pPr>
            <a:endParaRPr lang="en-US" sz="2000" dirty="0"/>
          </a:p>
          <a:p>
            <a:pPr marL="0" marR="0" lvl="0" indent="0"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01930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228E9-4595-9FEC-34B6-86DB9A6A0E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E376A6-A6DD-0AFD-CE08-1838662CD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64D35279-72CA-A85A-8CF2-D4ABF894FBB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365CCC23-BF43-8E53-DEC3-40C3F6D7F3E1}"/>
              </a:ext>
            </a:extLst>
          </p:cNvPr>
          <p:cNvSpPr txBox="1"/>
          <p:nvPr/>
        </p:nvSpPr>
        <p:spPr>
          <a:xfrm>
            <a:off x="461908" y="881157"/>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87D5B54-53EC-AC2C-1902-861F7B0432F0}"/>
              </a:ext>
            </a:extLst>
          </p:cNvPr>
          <p:cNvPicPr>
            <a:picLocks noChangeAspect="1"/>
          </p:cNvPicPr>
          <p:nvPr/>
        </p:nvPicPr>
        <p:blipFill>
          <a:blip r:embed="rId2"/>
          <a:stretch>
            <a:fillRect/>
          </a:stretch>
        </p:blipFill>
        <p:spPr>
          <a:xfrm>
            <a:off x="452283" y="2035743"/>
            <a:ext cx="3227671" cy="2420753"/>
          </a:xfrm>
          <a:prstGeom prst="rect">
            <a:avLst/>
          </a:prstGeom>
        </p:spPr>
      </p:pic>
      <p:pic>
        <p:nvPicPr>
          <p:cNvPr id="8" name="Picture 7">
            <a:extLst>
              <a:ext uri="{FF2B5EF4-FFF2-40B4-BE49-F238E27FC236}">
                <a16:creationId xmlns:a16="http://schemas.microsoft.com/office/drawing/2014/main" id="{46B9E13E-D376-90D1-7A9E-D291F961CB72}"/>
              </a:ext>
            </a:extLst>
          </p:cNvPr>
          <p:cNvPicPr>
            <a:picLocks noChangeAspect="1"/>
          </p:cNvPicPr>
          <p:nvPr/>
        </p:nvPicPr>
        <p:blipFill>
          <a:blip r:embed="rId3"/>
          <a:stretch>
            <a:fillRect/>
          </a:stretch>
        </p:blipFill>
        <p:spPr>
          <a:xfrm>
            <a:off x="4501666" y="2014384"/>
            <a:ext cx="3256149" cy="2442112"/>
          </a:xfrm>
          <a:prstGeom prst="rect">
            <a:avLst/>
          </a:prstGeom>
        </p:spPr>
      </p:pic>
      <p:pic>
        <p:nvPicPr>
          <p:cNvPr id="7" name="Picture 6">
            <a:extLst>
              <a:ext uri="{FF2B5EF4-FFF2-40B4-BE49-F238E27FC236}">
                <a16:creationId xmlns:a16="http://schemas.microsoft.com/office/drawing/2014/main" id="{511F4D4B-F16A-3CA4-C5C3-C1A79D40473A}"/>
              </a:ext>
            </a:extLst>
          </p:cNvPr>
          <p:cNvPicPr>
            <a:picLocks noChangeAspect="1"/>
          </p:cNvPicPr>
          <p:nvPr/>
        </p:nvPicPr>
        <p:blipFill>
          <a:blip r:embed="rId4"/>
          <a:stretch>
            <a:fillRect/>
          </a:stretch>
        </p:blipFill>
        <p:spPr>
          <a:xfrm>
            <a:off x="8701238" y="2014384"/>
            <a:ext cx="3362322" cy="2521742"/>
          </a:xfrm>
          <a:prstGeom prst="rect">
            <a:avLst/>
          </a:prstGeom>
        </p:spPr>
      </p:pic>
    </p:spTree>
    <p:extLst>
      <p:ext uri="{BB962C8B-B14F-4D97-AF65-F5344CB8AC3E}">
        <p14:creationId xmlns:p14="http://schemas.microsoft.com/office/powerpoint/2010/main" val="356013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1A8E2-2A95-7430-E0DF-343243148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43D539-2CAB-AEA2-7B16-D74D6141D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2B7A8E46-EF5D-5488-8D1E-74E55B38E8B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109820F-AEAB-E028-01F7-6DDBBD3ABEA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400" b="1" dirty="0"/>
              <a:t>Gradient Transfer Fusion (GTF)</a:t>
            </a:r>
            <a:r>
              <a:rPr lang="en-US" sz="2400" dirty="0"/>
              <a:t> </a:t>
            </a:r>
            <a:r>
              <a:rPr lang="en-US" sz="2400" b="1" dirty="0"/>
              <a:t>Fusion</a:t>
            </a:r>
            <a:r>
              <a:rPr lang="en-IN" sz="24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algn="just">
              <a:buNone/>
            </a:pPr>
            <a:r>
              <a:rPr lang="en-US" sz="2000" b="1" dirty="0"/>
              <a:t>Gradient Transfer Fusion (GTF)</a:t>
            </a:r>
            <a:r>
              <a:rPr lang="en-US" sz="2000" dirty="0"/>
              <a:t> is an image fusion technique that enhances edge details by transferring gradient information from source images to the fused image. It preserves fine structures by ensuring that high-gradient regions, such as edges and textures, are effectively combined. GTF minimizes blurring and loss of detail, making it well-suited for </a:t>
            </a:r>
            <a:r>
              <a:rPr lang="en-US" sz="2000" b="1" dirty="0"/>
              <a:t>infrared-visible fusion, medical imaging, and surveillance applications</a:t>
            </a:r>
            <a:r>
              <a:rPr lang="en-US" sz="2000" dirty="0"/>
              <a:t>. By focusing on gradient consistency, it ensures that the fused image retains </a:t>
            </a:r>
            <a:r>
              <a:rPr lang="en-US" sz="2000" b="1" dirty="0"/>
              <a:t>sharp transitions and improved visual clarity</a:t>
            </a:r>
            <a:r>
              <a:rPr lang="en-US" sz="2000" dirty="0"/>
              <a:t> while maintaining important scene details.</a:t>
            </a:r>
            <a:endParaRPr lang="en-IN" sz="20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99913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2AC6-9075-5001-1021-0281575BD5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588208-D20B-3F2B-162C-2DE464330E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5D98E461-7B2A-39DA-2774-0B280614F25D}"/>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2447D6B-D385-CB91-36AD-40FA5C5861A6}"/>
              </a:ext>
            </a:extLst>
          </p:cNvPr>
          <p:cNvSpPr txBox="1"/>
          <p:nvPr/>
        </p:nvSpPr>
        <p:spPr>
          <a:xfrm>
            <a:off x="452283" y="881157"/>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26883B3-2B5C-891F-F5B9-FAC72A7E01F2}"/>
              </a:ext>
            </a:extLst>
          </p:cNvPr>
          <p:cNvPicPr>
            <a:picLocks noChangeAspect="1"/>
          </p:cNvPicPr>
          <p:nvPr/>
        </p:nvPicPr>
        <p:blipFill>
          <a:blip r:embed="rId2"/>
          <a:stretch>
            <a:fillRect/>
          </a:stretch>
        </p:blipFill>
        <p:spPr>
          <a:xfrm>
            <a:off x="654518" y="1845723"/>
            <a:ext cx="3063938" cy="2297954"/>
          </a:xfrm>
          <a:prstGeom prst="rect">
            <a:avLst/>
          </a:prstGeom>
        </p:spPr>
      </p:pic>
      <p:pic>
        <p:nvPicPr>
          <p:cNvPr id="8" name="Picture 7">
            <a:extLst>
              <a:ext uri="{FF2B5EF4-FFF2-40B4-BE49-F238E27FC236}">
                <a16:creationId xmlns:a16="http://schemas.microsoft.com/office/drawing/2014/main" id="{42D973CB-B2DE-8322-3635-7E169A3CC45D}"/>
              </a:ext>
            </a:extLst>
          </p:cNvPr>
          <p:cNvPicPr>
            <a:picLocks noChangeAspect="1"/>
          </p:cNvPicPr>
          <p:nvPr/>
        </p:nvPicPr>
        <p:blipFill>
          <a:blip r:embed="rId3"/>
          <a:stretch>
            <a:fillRect/>
          </a:stretch>
        </p:blipFill>
        <p:spPr>
          <a:xfrm>
            <a:off x="4785929" y="1845723"/>
            <a:ext cx="3063938" cy="2297954"/>
          </a:xfrm>
          <a:prstGeom prst="rect">
            <a:avLst/>
          </a:prstGeom>
        </p:spPr>
      </p:pic>
      <p:pic>
        <p:nvPicPr>
          <p:cNvPr id="7" name="Picture 6">
            <a:extLst>
              <a:ext uri="{FF2B5EF4-FFF2-40B4-BE49-F238E27FC236}">
                <a16:creationId xmlns:a16="http://schemas.microsoft.com/office/drawing/2014/main" id="{9D9F9BCD-AF54-C877-CA65-200941AB25C1}"/>
              </a:ext>
            </a:extLst>
          </p:cNvPr>
          <p:cNvPicPr>
            <a:picLocks noChangeAspect="1"/>
          </p:cNvPicPr>
          <p:nvPr/>
        </p:nvPicPr>
        <p:blipFill>
          <a:blip r:embed="rId4"/>
          <a:stretch>
            <a:fillRect/>
          </a:stretch>
        </p:blipFill>
        <p:spPr>
          <a:xfrm>
            <a:off x="8675779" y="1849291"/>
            <a:ext cx="3063938" cy="2297953"/>
          </a:xfrm>
          <a:prstGeom prst="rect">
            <a:avLst/>
          </a:prstGeom>
        </p:spPr>
      </p:pic>
    </p:spTree>
    <p:extLst>
      <p:ext uri="{BB962C8B-B14F-4D97-AF65-F5344CB8AC3E}">
        <p14:creationId xmlns:p14="http://schemas.microsoft.com/office/powerpoint/2010/main" val="197649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B3461-D4CD-8AED-326B-5473525878C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1F7D26-C627-3C9A-BD6B-48FACFE6E1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2DB74D76-CF29-8E4A-DA3F-F4C625F18D2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BC08CE2E-BEE5-6E63-EB62-4191731F10FC}"/>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3200" b="1" dirty="0"/>
              <a:t>Deep Residual Transfer-based Vision (DRTV) Fusion</a:t>
            </a:r>
          </a:p>
          <a:p>
            <a:pPr marL="0" marR="0" lvl="0" indent="0" rtl="0">
              <a:lnSpc>
                <a:spcPct val="100000"/>
              </a:lnSpc>
              <a:spcBef>
                <a:spcPts val="0"/>
              </a:spcBef>
              <a:spcAft>
                <a:spcPts val="0"/>
              </a:spcAft>
              <a:buNone/>
            </a:pPr>
            <a:endParaRPr lang="en-US" sz="2800" b="1" dirty="0"/>
          </a:p>
          <a:p>
            <a:pPr marL="0" marR="0" lvl="0" indent="0" rtl="0">
              <a:lnSpc>
                <a:spcPct val="100000"/>
              </a:lnSpc>
              <a:spcBef>
                <a:spcPts val="0"/>
              </a:spcBef>
              <a:spcAft>
                <a:spcPts val="0"/>
              </a:spcAft>
              <a:buNone/>
            </a:pPr>
            <a:r>
              <a:rPr lang="en-US" sz="2400" b="1" dirty="0"/>
              <a:t>Deep Residual Transfer-based Vision (DRTV) Fusion</a:t>
            </a:r>
            <a:r>
              <a:rPr lang="en-US" sz="2400" dirty="0"/>
              <a:t> is a deep learning-based technique that enhances image fusion by leveraging </a:t>
            </a:r>
            <a:r>
              <a:rPr lang="en-US" sz="2400" b="1" dirty="0"/>
              <a:t>residual learning and transfer learning</a:t>
            </a:r>
            <a:r>
              <a:rPr lang="en-US" sz="2400" dirty="0"/>
              <a:t>. It uses </a:t>
            </a:r>
            <a:r>
              <a:rPr lang="en-US" sz="2400" b="1" dirty="0"/>
              <a:t>pre-trained deep networks</a:t>
            </a:r>
            <a:r>
              <a:rPr lang="en-US" sz="2400" dirty="0"/>
              <a:t> to extract multi-scale features and residual connections to preserve fine details. This method ensures that essential textures and edges are retained while reducing noise and artifacts. DRTV fusion is highly effective in </a:t>
            </a:r>
            <a:r>
              <a:rPr lang="en-US" sz="2400" b="1" dirty="0"/>
              <a:t>infrared-visible fusion, medical imaging, and autonomous vision systems</a:t>
            </a:r>
            <a:r>
              <a:rPr lang="en-US" sz="2400" dirty="0"/>
              <a:t>, where high-detail preservation is crucial. By integrating deep learning models, it produces </a:t>
            </a:r>
            <a:r>
              <a:rPr lang="en-US" sz="2400" b="1" dirty="0"/>
              <a:t>high-quality, perceptually enhanced fused images</a:t>
            </a:r>
            <a:r>
              <a:rPr lang="en-US" sz="2400" dirty="0"/>
              <a:t> with improved clarity and feature consistency</a:t>
            </a:r>
            <a:endParaRPr lang="en-IN" sz="24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1919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2DB9B-B11F-CBA1-A8DA-023C4B3074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631A7-CB07-2D60-E485-E313BCE118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9ADC671F-75AF-9B39-C54B-D460B364A58D}"/>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5BDACBB-A70A-EC4D-21B8-A6283271D6B6}"/>
              </a:ext>
            </a:extLst>
          </p:cNvPr>
          <p:cNvSpPr txBox="1"/>
          <p:nvPr/>
        </p:nvSpPr>
        <p:spPr>
          <a:xfrm>
            <a:off x="195551" y="2238320"/>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11FC4B8-9D37-3C7D-4B78-E9F8FB4B646F}"/>
              </a:ext>
            </a:extLst>
          </p:cNvPr>
          <p:cNvPicPr>
            <a:picLocks noChangeAspect="1"/>
          </p:cNvPicPr>
          <p:nvPr/>
        </p:nvPicPr>
        <p:blipFill>
          <a:blip r:embed="rId2"/>
          <a:stretch>
            <a:fillRect/>
          </a:stretch>
        </p:blipFill>
        <p:spPr>
          <a:xfrm>
            <a:off x="669688" y="1975051"/>
            <a:ext cx="2855849" cy="2141887"/>
          </a:xfrm>
          <a:prstGeom prst="rect">
            <a:avLst/>
          </a:prstGeom>
        </p:spPr>
      </p:pic>
      <p:pic>
        <p:nvPicPr>
          <p:cNvPr id="8" name="Picture 7">
            <a:extLst>
              <a:ext uri="{FF2B5EF4-FFF2-40B4-BE49-F238E27FC236}">
                <a16:creationId xmlns:a16="http://schemas.microsoft.com/office/drawing/2014/main" id="{C7AE7794-AC91-E89F-D21B-55F5C045094A}"/>
              </a:ext>
            </a:extLst>
          </p:cNvPr>
          <p:cNvPicPr>
            <a:picLocks noChangeAspect="1"/>
          </p:cNvPicPr>
          <p:nvPr/>
        </p:nvPicPr>
        <p:blipFill>
          <a:blip r:embed="rId3"/>
          <a:stretch>
            <a:fillRect/>
          </a:stretch>
        </p:blipFill>
        <p:spPr>
          <a:xfrm>
            <a:off x="5068949" y="1975051"/>
            <a:ext cx="2855849" cy="2141887"/>
          </a:xfrm>
          <a:prstGeom prst="rect">
            <a:avLst/>
          </a:prstGeom>
        </p:spPr>
      </p:pic>
      <p:pic>
        <p:nvPicPr>
          <p:cNvPr id="7" name="Picture 6">
            <a:extLst>
              <a:ext uri="{FF2B5EF4-FFF2-40B4-BE49-F238E27FC236}">
                <a16:creationId xmlns:a16="http://schemas.microsoft.com/office/drawing/2014/main" id="{58BA6676-7DDD-66C5-F920-412CC146B7B7}"/>
              </a:ext>
            </a:extLst>
          </p:cNvPr>
          <p:cNvPicPr>
            <a:picLocks noChangeAspect="1"/>
          </p:cNvPicPr>
          <p:nvPr/>
        </p:nvPicPr>
        <p:blipFill>
          <a:blip r:embed="rId4"/>
          <a:stretch>
            <a:fillRect/>
          </a:stretch>
        </p:blipFill>
        <p:spPr>
          <a:xfrm>
            <a:off x="8864056" y="1975051"/>
            <a:ext cx="2993100" cy="2244825"/>
          </a:xfrm>
          <a:prstGeom prst="rect">
            <a:avLst/>
          </a:prstGeom>
        </p:spPr>
      </p:pic>
    </p:spTree>
    <p:extLst>
      <p:ext uri="{BB962C8B-B14F-4D97-AF65-F5344CB8AC3E}">
        <p14:creationId xmlns:p14="http://schemas.microsoft.com/office/powerpoint/2010/main" val="75348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D651A-52DA-160B-7216-6FA5BFA4A21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146471-5940-58A1-45A7-060D905CA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4B906E4F-039B-4B93-78FE-44A023D1A23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86C8A44-D3E7-0D4D-801E-A429E2B2E27C}"/>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800" b="1" dirty="0"/>
              <a:t>Saliency-Based Multiscale and Visible Image Fusion (SM-VIF)</a:t>
            </a:r>
          </a:p>
          <a:p>
            <a:pPr marL="0" marR="0" lvl="0" indent="0" rtl="0">
              <a:lnSpc>
                <a:spcPct val="100000"/>
              </a:lnSpc>
              <a:spcBef>
                <a:spcPts val="0"/>
              </a:spcBef>
              <a:spcAft>
                <a:spcPts val="0"/>
              </a:spcAft>
              <a:buNone/>
            </a:pPr>
            <a:endParaRPr lang="en-IN" sz="2800" dirty="0">
              <a:latin typeface="Verdana" panose="020B0604030504040204" pitchFamily="34" charset="0"/>
              <a:ea typeface="Verdana" panose="020B0604030504040204" pitchFamily="34" charset="0"/>
            </a:endParaRPr>
          </a:p>
          <a:p>
            <a:pPr algn="just">
              <a:buNone/>
            </a:pPr>
            <a:r>
              <a:rPr lang="en-US" sz="2400" b="1" dirty="0"/>
              <a:t>Saliency-Based Multiscale and Visible Image Fusion (SM-VIF)</a:t>
            </a:r>
            <a:r>
              <a:rPr lang="en-US" sz="2400" dirty="0"/>
              <a:t> is an image fusion technique that enhances visually important regions by integrating </a:t>
            </a:r>
            <a:r>
              <a:rPr lang="en-US" sz="2400" b="1" dirty="0"/>
              <a:t>saliency detection</a:t>
            </a:r>
            <a:r>
              <a:rPr lang="en-US" sz="2400" dirty="0"/>
              <a:t> with </a:t>
            </a:r>
            <a:r>
              <a:rPr lang="en-US" sz="2400" b="1" dirty="0"/>
              <a:t>multiscale decomposition</a:t>
            </a:r>
            <a:r>
              <a:rPr lang="en-US" sz="2400" dirty="0"/>
              <a:t>. It identifies key features in both input images and adaptively assigns higher weights to salient regions during fusion. This ensures that the fused image retains </a:t>
            </a:r>
            <a:r>
              <a:rPr lang="en-US" sz="2400" b="1" dirty="0"/>
              <a:t>sharp details, strong textures, and minimal background noise</a:t>
            </a:r>
            <a:r>
              <a:rPr lang="en-US" sz="2400" dirty="0"/>
              <a:t>. SM-VIF is highly effective in </a:t>
            </a:r>
            <a:r>
              <a:rPr lang="en-US" sz="2400" b="1" dirty="0"/>
              <a:t>infrared-visible fusion, medical imaging, and surveillance</a:t>
            </a:r>
            <a:r>
              <a:rPr lang="en-US" sz="2400" dirty="0"/>
              <a:t>, where highlighting critical features is essential. By combining saliency and multiscale processing, it produces </a:t>
            </a:r>
            <a:r>
              <a:rPr lang="en-US" sz="2400" b="1" dirty="0"/>
              <a:t>high-contrast, information-rich fused images</a:t>
            </a:r>
            <a:r>
              <a:rPr lang="en-US" sz="2400" dirty="0"/>
              <a:t> for better human perception.</a:t>
            </a:r>
            <a:endParaRPr lang="en-IN" sz="24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551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5ECF-6797-7943-1EDD-73F150DBCD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001171-6DD5-5115-F274-BB6629ED41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A2F546DA-AAA4-8B80-F025-EFADC0078DA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EEC1764-3299-31EC-2195-B25B7FBD42A5}"/>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719DFBCD-7416-178C-5C80-470EF9A092B4}"/>
              </a:ext>
            </a:extLst>
          </p:cNvPr>
          <p:cNvPicPr>
            <a:picLocks noChangeAspect="1"/>
          </p:cNvPicPr>
          <p:nvPr/>
        </p:nvPicPr>
        <p:blipFill>
          <a:blip r:embed="rId2"/>
          <a:stretch>
            <a:fillRect/>
          </a:stretch>
        </p:blipFill>
        <p:spPr>
          <a:xfrm>
            <a:off x="412956" y="1953929"/>
            <a:ext cx="3028749" cy="2271562"/>
          </a:xfrm>
          <a:prstGeom prst="rect">
            <a:avLst/>
          </a:prstGeom>
        </p:spPr>
      </p:pic>
      <p:pic>
        <p:nvPicPr>
          <p:cNvPr id="8" name="Picture 7">
            <a:extLst>
              <a:ext uri="{FF2B5EF4-FFF2-40B4-BE49-F238E27FC236}">
                <a16:creationId xmlns:a16="http://schemas.microsoft.com/office/drawing/2014/main" id="{D309258D-9DD8-1B9D-CB21-29BBD8A82E7A}"/>
              </a:ext>
            </a:extLst>
          </p:cNvPr>
          <p:cNvPicPr>
            <a:picLocks noChangeAspect="1"/>
          </p:cNvPicPr>
          <p:nvPr/>
        </p:nvPicPr>
        <p:blipFill>
          <a:blip r:embed="rId3"/>
          <a:stretch>
            <a:fillRect/>
          </a:stretch>
        </p:blipFill>
        <p:spPr>
          <a:xfrm>
            <a:off x="4601288" y="1953929"/>
            <a:ext cx="3028749" cy="2271561"/>
          </a:xfrm>
          <a:prstGeom prst="rect">
            <a:avLst/>
          </a:prstGeom>
        </p:spPr>
      </p:pic>
      <p:pic>
        <p:nvPicPr>
          <p:cNvPr id="7" name="Picture 6">
            <a:extLst>
              <a:ext uri="{FF2B5EF4-FFF2-40B4-BE49-F238E27FC236}">
                <a16:creationId xmlns:a16="http://schemas.microsoft.com/office/drawing/2014/main" id="{F7A6DB83-141D-0C15-E071-D44407CB1020}"/>
              </a:ext>
            </a:extLst>
          </p:cNvPr>
          <p:cNvPicPr>
            <a:picLocks noChangeAspect="1"/>
          </p:cNvPicPr>
          <p:nvPr/>
        </p:nvPicPr>
        <p:blipFill>
          <a:blip r:embed="rId4"/>
          <a:stretch>
            <a:fillRect/>
          </a:stretch>
        </p:blipFill>
        <p:spPr>
          <a:xfrm>
            <a:off x="8880908" y="1953928"/>
            <a:ext cx="3028749" cy="2271562"/>
          </a:xfrm>
          <a:prstGeom prst="rect">
            <a:avLst/>
          </a:prstGeom>
        </p:spPr>
      </p:pic>
    </p:spTree>
    <p:extLst>
      <p:ext uri="{BB962C8B-B14F-4D97-AF65-F5344CB8AC3E}">
        <p14:creationId xmlns:p14="http://schemas.microsoft.com/office/powerpoint/2010/main" val="1913632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3630-FF7E-341E-3F04-07402A62FAE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294D17-49AC-B777-89AF-096536BCA9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3CF11B80-41D2-F3E2-2998-2553CB842AAE}"/>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Performance metrics</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C933B8D-A7F9-471F-5558-5DC6E31B064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CF00EE1F-B37E-33BB-A733-9241E9FC6C2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1B967BFB-14BF-F5D4-AD7F-79EF58053D25}"/>
              </a:ext>
            </a:extLst>
          </p:cNvPr>
          <p:cNvPicPr>
            <a:picLocks noChangeAspect="1"/>
          </p:cNvPicPr>
          <p:nvPr/>
        </p:nvPicPr>
        <p:blipFill>
          <a:blip r:embed="rId2"/>
          <a:stretch>
            <a:fillRect/>
          </a:stretch>
        </p:blipFill>
        <p:spPr>
          <a:xfrm>
            <a:off x="2301465" y="1013624"/>
            <a:ext cx="7392432" cy="1962424"/>
          </a:xfrm>
          <a:prstGeom prst="rect">
            <a:avLst/>
          </a:prstGeom>
        </p:spPr>
      </p:pic>
      <p:pic>
        <p:nvPicPr>
          <p:cNvPr id="10" name="Picture 9">
            <a:extLst>
              <a:ext uri="{FF2B5EF4-FFF2-40B4-BE49-F238E27FC236}">
                <a16:creationId xmlns:a16="http://schemas.microsoft.com/office/drawing/2014/main" id="{A4E661BF-3B88-3316-E636-63C6EAB39667}"/>
              </a:ext>
            </a:extLst>
          </p:cNvPr>
          <p:cNvPicPr>
            <a:picLocks noChangeAspect="1"/>
          </p:cNvPicPr>
          <p:nvPr/>
        </p:nvPicPr>
        <p:blipFill>
          <a:blip r:embed="rId3"/>
          <a:stretch>
            <a:fillRect/>
          </a:stretch>
        </p:blipFill>
        <p:spPr>
          <a:xfrm>
            <a:off x="2387202" y="3210400"/>
            <a:ext cx="7306695" cy="1924319"/>
          </a:xfrm>
          <a:prstGeom prst="rect">
            <a:avLst/>
          </a:prstGeom>
        </p:spPr>
      </p:pic>
    </p:spTree>
    <p:extLst>
      <p:ext uri="{BB962C8B-B14F-4D97-AF65-F5344CB8AC3E}">
        <p14:creationId xmlns:p14="http://schemas.microsoft.com/office/powerpoint/2010/main" val="31060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2031325"/>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This project aims to develop and evaluate image fusion techniques that seamlessly integrate the complementary features of visible-light and thermal images into a single, enhanced output. By exploring both conventional and machine learning-based methods, the goal is to preserve key details—such as texture, heat signatures, and contextual information—while ensuring high image quality, effective information retention, and computational efficiency. Emphasis will be placed on designing lightweight, real-time algorithms suitable for hardware implementation, with practical applications in fields like medical diagnostics, surveillance, and environmental monitoring.</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52376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Fusion in Multiple Color Spaces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Exhaustive Evaluation of Conventional Methods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Integration of Edge-Preserving Filters</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Thermal-Visible Edge Overlay Fusion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Performance Analysis Across Methods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Real-Time Feasibility and Computational Efficiency</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Comparative Study of Color Space Effects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Practical Application Validation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7A558-4BEB-4EA0-9405-ECAAA874E0D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50E8AA-3EEF-4DED-676A-0C350E731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4B4A7103-5821-D0AD-3961-F68BB97CAA16}"/>
              </a:ext>
            </a:extLst>
          </p:cNvPr>
          <p:cNvSpPr txBox="1"/>
          <p:nvPr/>
        </p:nvSpPr>
        <p:spPr>
          <a:xfrm>
            <a:off x="524388" y="593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CONCLUSION</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86739858-F949-7353-A548-FF79ADFDBE86}"/>
              </a:ext>
            </a:extLst>
          </p:cNvPr>
          <p:cNvSpPr txBox="1"/>
          <p:nvPr/>
        </p:nvSpPr>
        <p:spPr>
          <a:xfrm>
            <a:off x="240632" y="718018"/>
            <a:ext cx="11608067" cy="5447645"/>
          </a:xfrm>
          <a:prstGeom prst="rect">
            <a:avLst/>
          </a:prstGeom>
          <a:noFill/>
        </p:spPr>
        <p:txBody>
          <a:bodyPr wrap="square" rtlCol="0">
            <a:spAutoFit/>
          </a:bodyPr>
          <a:lstStyle/>
          <a:p>
            <a:pPr algn="just">
              <a:buNone/>
            </a:pPr>
            <a:r>
              <a:rPr lang="en-US" sz="1600" dirty="0"/>
              <a:t>In this project, we implemented and analyzed five image fusion methods—</a:t>
            </a:r>
            <a:r>
              <a:rPr lang="en-US" sz="1600" b="1" dirty="0"/>
              <a:t>Laplacian Pyramid (LP), Bayesian Fusion (BF), Gradient Transfer Fusion (GTF), Deep Residual Transfer-based Vision (DRTV), and Saliency-Based Multiscale Visible Image Fusion (SM-VIF)</a:t>
            </a:r>
            <a:r>
              <a:rPr lang="en-US" sz="1600" dirty="0"/>
              <a:t>—across two datasets (</a:t>
            </a:r>
            <a:r>
              <a:rPr lang="en-US" sz="1600" b="1" dirty="0"/>
              <a:t>M3FD and LLVIP</a:t>
            </a:r>
            <a:r>
              <a:rPr lang="en-US" sz="1600" dirty="0"/>
              <a:t>) using two color spaces (</a:t>
            </a:r>
            <a:r>
              <a:rPr lang="en-US" sz="1600" b="1" dirty="0" err="1"/>
              <a:t>YCbCr</a:t>
            </a:r>
            <a:r>
              <a:rPr lang="en-US" sz="1600" b="1" dirty="0"/>
              <a:t> and LAB</a:t>
            </a:r>
            <a:r>
              <a:rPr lang="en-US" sz="1600" dirty="0"/>
              <a:t>). The evaluation was conducted using multiple objective quality metrics, including </a:t>
            </a:r>
            <a:r>
              <a:rPr lang="en-US" sz="1600" b="1" dirty="0"/>
              <a:t>CE (Contrast Entropy), SD (Standard Deviation), SF (Spatial Frequency), VIF (Visual Information Fidelity), QCV (Quality of Color Visualization), QABF (Quality Assessment Based on Feature), and CFM (Color Fusion Metric)</a:t>
            </a:r>
            <a:r>
              <a:rPr lang="en-US" sz="1600" dirty="0"/>
              <a:t>.</a:t>
            </a:r>
          </a:p>
          <a:p>
            <a:pPr algn="just">
              <a:buNone/>
            </a:pPr>
            <a:endParaRPr lang="en-US" sz="1600" dirty="0"/>
          </a:p>
          <a:p>
            <a:pPr algn="just"/>
            <a:r>
              <a:rPr lang="en-US" sz="1600" dirty="0"/>
              <a:t>The results indicate that different fusion methods perform optimally under different conditions. </a:t>
            </a:r>
            <a:r>
              <a:rPr lang="en-US" sz="1600" b="1" dirty="0"/>
              <a:t>GTF and LP methods</a:t>
            </a:r>
            <a:r>
              <a:rPr lang="en-US" sz="1600" dirty="0"/>
              <a:t> showed higher </a:t>
            </a:r>
            <a:r>
              <a:rPr lang="en-US" sz="1600" b="1" dirty="0"/>
              <a:t>contrast entropy and spatial frequency</a:t>
            </a:r>
            <a:r>
              <a:rPr lang="en-US" sz="1600" dirty="0"/>
              <a:t>, highlighting their ability to preserve sharp details and edges effectively. </a:t>
            </a:r>
            <a:r>
              <a:rPr lang="en-US" sz="1600" b="1" dirty="0"/>
              <a:t>DRTV and SM-VIF</a:t>
            </a:r>
            <a:r>
              <a:rPr lang="en-US" sz="1600" dirty="0"/>
              <a:t> exhibited improved performance in terms of </a:t>
            </a:r>
            <a:r>
              <a:rPr lang="en-US" sz="1600" b="1" dirty="0"/>
              <a:t>color fidelity and structure preservation</a:t>
            </a:r>
            <a:r>
              <a:rPr lang="en-US" sz="1600" dirty="0"/>
              <a:t>, as reflected in the QCV and CFM scores. Meanwhile</a:t>
            </a:r>
            <a:r>
              <a:rPr lang="en-US" sz="1600"/>
              <a:t>, </a:t>
            </a:r>
            <a:r>
              <a:rPr lang="en-US" sz="1600" b="1"/>
              <a:t>BF</a:t>
            </a:r>
            <a:r>
              <a:rPr lang="en-US" sz="1600"/>
              <a:t> </a:t>
            </a:r>
            <a:r>
              <a:rPr lang="en-US" sz="1600" dirty="0"/>
              <a:t>performed well in maintaining balanced fusion but exhibited lower values in some sharpness-related metrics.</a:t>
            </a:r>
          </a:p>
          <a:p>
            <a:pPr algn="just"/>
            <a:endParaRPr lang="en-US" sz="1600" dirty="0"/>
          </a:p>
          <a:p>
            <a:pPr algn="just">
              <a:buNone/>
            </a:pPr>
            <a:r>
              <a:rPr lang="en-US" sz="1600" dirty="0"/>
              <a:t>Between the two color spaces, </a:t>
            </a:r>
            <a:r>
              <a:rPr lang="en-US" sz="1600" b="1" dirty="0" err="1"/>
              <a:t>YCbCr</a:t>
            </a:r>
            <a:r>
              <a:rPr lang="en-US" sz="1600" b="1" dirty="0"/>
              <a:t> generally preserved color integrity better</a:t>
            </a:r>
            <a:r>
              <a:rPr lang="en-US" sz="1600" dirty="0"/>
              <a:t>, while </a:t>
            </a:r>
            <a:r>
              <a:rPr lang="en-US" sz="1600" b="1" dirty="0"/>
              <a:t>LAB showed higher standard deviation and entropy</a:t>
            </a:r>
            <a:r>
              <a:rPr lang="en-US" sz="1600" dirty="0"/>
              <a:t>, suggesting better contrast enhancement. The choice of method and color space depends on the specific application requirements, such as detail preservation, noise reduction, or color consistency.</a:t>
            </a:r>
          </a:p>
          <a:p>
            <a:pPr algn="just"/>
            <a:r>
              <a:rPr lang="en-US" sz="1600" dirty="0"/>
              <a:t>Overall, this study demonstrates the strengths and trade-offs of different fusion techniques, providing insights into selecting optimal fusion strategies for </a:t>
            </a:r>
            <a:r>
              <a:rPr lang="en-US" sz="1600" b="1" dirty="0"/>
              <a:t>infrared-visible fusion, medical imaging, and surveillance applications</a:t>
            </a:r>
            <a:r>
              <a:rPr lang="en-US" sz="1600" dirty="0"/>
              <a:t>. Future work could explore </a:t>
            </a:r>
            <a:r>
              <a:rPr lang="en-US" sz="1600" b="1" dirty="0"/>
              <a:t>deep learning-based adaptive fusion strategies</a:t>
            </a:r>
            <a:r>
              <a:rPr lang="en-US" sz="1600" dirty="0"/>
              <a:t> to further enhance performance across various datasets and environments.</a:t>
            </a:r>
          </a:p>
          <a:p>
            <a:endParaRPr lang="en-US" dirty="0"/>
          </a:p>
          <a:p>
            <a:endParaRPr lang="en-IN" dirty="0"/>
          </a:p>
        </p:txBody>
      </p:sp>
    </p:spTree>
    <p:extLst>
      <p:ext uri="{BB962C8B-B14F-4D97-AF65-F5344CB8AC3E}">
        <p14:creationId xmlns:p14="http://schemas.microsoft.com/office/powerpoint/2010/main" val="633584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32619" y="939676"/>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4" name="Picture 3">
            <a:extLst>
              <a:ext uri="{FF2B5EF4-FFF2-40B4-BE49-F238E27FC236}">
                <a16:creationId xmlns:a16="http://schemas.microsoft.com/office/drawing/2014/main" id="{9810F332-467B-C5BE-5EB3-CF34A88EE4EA}"/>
              </a:ext>
            </a:extLst>
          </p:cNvPr>
          <p:cNvPicPr>
            <a:picLocks noChangeAspect="1"/>
          </p:cNvPicPr>
          <p:nvPr/>
        </p:nvPicPr>
        <p:blipFill>
          <a:blip r:embed="rId3"/>
          <a:stretch>
            <a:fillRect/>
          </a:stretch>
        </p:blipFill>
        <p:spPr>
          <a:xfrm>
            <a:off x="995935" y="1371640"/>
            <a:ext cx="9709737" cy="4738433"/>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318501" y="726132"/>
            <a:ext cx="11460544"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29E66ACB-ED9C-DB9F-16C1-BC8E6421E798}"/>
              </a:ext>
            </a:extLst>
          </p:cNvPr>
          <p:cNvPicPr>
            <a:picLocks noChangeAspect="1"/>
          </p:cNvPicPr>
          <p:nvPr/>
        </p:nvPicPr>
        <p:blipFill>
          <a:blip r:embed="rId2"/>
          <a:stretch>
            <a:fillRect/>
          </a:stretch>
        </p:blipFill>
        <p:spPr>
          <a:xfrm>
            <a:off x="318500" y="1109609"/>
            <a:ext cx="11460544" cy="4869951"/>
          </a:xfrm>
          <a:prstGeom prst="rect">
            <a:avLst/>
          </a:prstGeom>
        </p:spPr>
      </p:pic>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5754020" y="788096"/>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1" name="Picture 10">
            <a:extLst>
              <a:ext uri="{FF2B5EF4-FFF2-40B4-BE49-F238E27FC236}">
                <a16:creationId xmlns:a16="http://schemas.microsoft.com/office/drawing/2014/main" id="{3B98C13F-AB8C-F241-0111-3AEFFB90A866}"/>
              </a:ext>
            </a:extLst>
          </p:cNvPr>
          <p:cNvPicPr>
            <a:picLocks noChangeAspect="1"/>
          </p:cNvPicPr>
          <p:nvPr/>
        </p:nvPicPr>
        <p:blipFill>
          <a:blip r:embed="rId2"/>
          <a:stretch>
            <a:fillRect/>
          </a:stretch>
        </p:blipFill>
        <p:spPr>
          <a:xfrm>
            <a:off x="4415388" y="726132"/>
            <a:ext cx="3685072" cy="5964148"/>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YCBCR IMPLEMENTATION AND RESULTS:-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dirty="0" err="1"/>
              <a:t>YCbCr</a:t>
            </a:r>
            <a:r>
              <a:rPr lang="en-US" dirty="0"/>
              <a:t> image fusion leverages the luminance (Y) and chrominance (</a:t>
            </a:r>
            <a:r>
              <a:rPr lang="en-US" dirty="0" err="1"/>
              <a:t>Cb</a:t>
            </a:r>
            <a:r>
              <a:rPr lang="en-US" dirty="0"/>
              <a:t>, Cr) components to effectively combine complementary features from multiple images. By fusing the Y channel, which contains intensity information, and preserving the </a:t>
            </a:r>
            <a:r>
              <a:rPr lang="en-US" dirty="0" err="1"/>
              <a:t>Cb</a:t>
            </a:r>
            <a:r>
              <a:rPr lang="en-US" dirty="0"/>
              <a:t> and Cr channels for color, the method ensures better visual clarity and detail retention. This approach minimizes color distortion and enhances the structural and contextual details in the fused output. It is particularly useful in applications like surveillance and low-light imaging, where preserving both brightness and color fidelity is critical.</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19E63EC7-2F8C-63A4-621E-5CC4DBFC74F5}"/>
              </a:ext>
            </a:extLst>
          </p:cNvPr>
          <p:cNvPicPr>
            <a:picLocks noChangeAspect="1"/>
          </p:cNvPicPr>
          <p:nvPr/>
        </p:nvPicPr>
        <p:blipFill>
          <a:blip r:embed="rId2"/>
          <a:stretch>
            <a:fillRect/>
          </a:stretch>
        </p:blipFill>
        <p:spPr>
          <a:xfrm>
            <a:off x="813250" y="3008165"/>
            <a:ext cx="10236726" cy="2978303"/>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8180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LCH implementation and result:-</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sz="1600" dirty="0"/>
              <a:t>LCH image fusion operates in the Luminance (L), Chroma (C), and Hue (H) color space, enabling the separation of intensity and color information for more effective fusion. By fusing the L channel, which holds brightness details, while maintaining the C and H channels for color integrity, this method enhances both structural and color accuracy in the output. LCH fusion provides better contrast and visual clarity, making it ideal for applications where color perception and fine detail are critical, such as medical imaging and environmental monitoring.</a:t>
            </a:r>
            <a:endParaRPr lang="en-IN" sz="16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2FE5EF4C-012D-4456-F753-DB7F3FB1F2A7}"/>
              </a:ext>
            </a:extLst>
          </p:cNvPr>
          <p:cNvPicPr>
            <a:picLocks noChangeAspect="1"/>
          </p:cNvPicPr>
          <p:nvPr/>
        </p:nvPicPr>
        <p:blipFill>
          <a:blip r:embed="rId2"/>
          <a:stretch>
            <a:fillRect/>
          </a:stretch>
        </p:blipFill>
        <p:spPr>
          <a:xfrm>
            <a:off x="621775" y="2994725"/>
            <a:ext cx="10198624" cy="3257717"/>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LAB implementation and results:-</a:t>
            </a:r>
          </a:p>
          <a:p>
            <a:endParaRPr lang="en-US" dirty="0"/>
          </a:p>
          <a:p>
            <a:r>
              <a:rPr lang="en-US" sz="1600" dirty="0"/>
              <a:t>Lab image fusion uses the CIE Lab color space, which separates an image into Lightness (L) and color components (a and b) for more precise processing. The L channel, representing brightness, is typically fused to enhance structural details, while the a and b channels retain color fidelity. This method ensures better contrast, detail preservation, and minimal color distortion in the fused output. Lab image fusion is widely used in applications like remote sensing, medical diagnostics, and surveillance, where both clarity and accurate color representation are crucial.</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0AB82E1F-2B48-D0D3-F296-3F6BB10FE896}"/>
              </a:ext>
            </a:extLst>
          </p:cNvPr>
          <p:cNvPicPr>
            <a:picLocks noChangeAspect="1"/>
          </p:cNvPicPr>
          <p:nvPr/>
        </p:nvPicPr>
        <p:blipFill>
          <a:blip r:embed="rId2"/>
          <a:stretch>
            <a:fillRect/>
          </a:stretch>
        </p:blipFill>
        <p:spPr>
          <a:xfrm>
            <a:off x="812285" y="2882825"/>
            <a:ext cx="10008114" cy="2921150"/>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ea typeface="Montserrat"/>
                <a:cs typeface="Montserrat"/>
                <a:sym typeface="Montserrat"/>
              </a:rPr>
              <a:t>Implementation of Image fusion method in YCBCR Color Space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62557"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Fusion methods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342900" marR="0" lvl="0" indent="-342900" rtl="0">
              <a:lnSpc>
                <a:spcPct val="100000"/>
              </a:lnSpc>
              <a:spcBef>
                <a:spcPts val="0"/>
              </a:spcBef>
              <a:spcAft>
                <a:spcPts val="0"/>
              </a:spcAft>
              <a:buFont typeface="+mj-lt"/>
              <a:buAutoNum type="arabicPeriod"/>
            </a:pPr>
            <a:r>
              <a:rPr lang="en-IN" b="1" dirty="0">
                <a:latin typeface="Verdana" panose="020B0604030504040204" pitchFamily="34" charset="0"/>
                <a:ea typeface="Verdana" panose="020B0604030504040204" pitchFamily="34" charset="0"/>
              </a:rPr>
              <a:t>Laplacian pyramid fusion(LP Fusion</a:t>
            </a:r>
            <a:r>
              <a:rPr lang="en-IN" dirty="0">
                <a:latin typeface="Verdana" panose="020B0604030504040204" pitchFamily="34" charset="0"/>
                <a:ea typeface="Verdana" panose="020B0604030504040204" pitchFamily="34" charset="0"/>
              </a:rPr>
              <a:t>)</a:t>
            </a:r>
          </a:p>
          <a:p>
            <a:pPr marL="342900" marR="0" lvl="0" indent="-342900" rtl="0">
              <a:lnSpc>
                <a:spcPct val="100000"/>
              </a:lnSpc>
              <a:spcBef>
                <a:spcPts val="0"/>
              </a:spcBef>
              <a:spcAft>
                <a:spcPts val="0"/>
              </a:spcAft>
              <a:buAutoNum type="arabicPeriod" startAt="2"/>
            </a:pPr>
            <a:r>
              <a:rPr lang="en-IN" b="1" dirty="0">
                <a:latin typeface="Verdana" panose="020B0604030504040204" pitchFamily="34" charset="0"/>
                <a:ea typeface="Verdana" panose="020B0604030504040204" pitchFamily="34" charset="0"/>
              </a:rPr>
              <a:t>Bayesian fusion(BF Fusion).</a:t>
            </a:r>
          </a:p>
          <a:p>
            <a:pPr marL="342900" marR="0" lvl="0" indent="-342900" rtl="0">
              <a:lnSpc>
                <a:spcPct val="100000"/>
              </a:lnSpc>
              <a:spcBef>
                <a:spcPts val="0"/>
              </a:spcBef>
              <a:spcAft>
                <a:spcPts val="0"/>
              </a:spcAft>
              <a:buAutoNum type="arabicPeriod" startAt="2"/>
            </a:pPr>
            <a:r>
              <a:rPr lang="en-IN" b="1" dirty="0"/>
              <a:t>Gradient Transfer fusion (GTF fusion).</a:t>
            </a:r>
          </a:p>
          <a:p>
            <a:pPr marL="342900" marR="0" lvl="0" indent="-342900" rtl="0">
              <a:lnSpc>
                <a:spcPct val="100000"/>
              </a:lnSpc>
              <a:spcBef>
                <a:spcPts val="0"/>
              </a:spcBef>
              <a:spcAft>
                <a:spcPts val="0"/>
              </a:spcAft>
              <a:buAutoNum type="arabicPeriod" startAt="2"/>
            </a:pPr>
            <a:r>
              <a:rPr lang="en-IN" b="1" dirty="0"/>
              <a:t>Deep Residual Transfer-based Vision (DRTV FUSION).</a:t>
            </a:r>
          </a:p>
          <a:p>
            <a:pPr marL="342900" marR="0" lvl="0" indent="-342900" rtl="0">
              <a:lnSpc>
                <a:spcPct val="100000"/>
              </a:lnSpc>
              <a:spcBef>
                <a:spcPts val="0"/>
              </a:spcBef>
              <a:spcAft>
                <a:spcPts val="0"/>
              </a:spcAft>
              <a:buAutoNum type="arabicPeriod" startAt="2"/>
            </a:pPr>
            <a:r>
              <a:rPr lang="en-US" b="1" dirty="0"/>
              <a:t>Saliency-Based Multiscale and Visible Image Fusion (SM-VIF)</a:t>
            </a:r>
            <a:r>
              <a:rPr lang="en-IN" b="1" dirty="0"/>
              <a:t>.</a:t>
            </a:r>
          </a:p>
          <a:p>
            <a:pPr marR="0" lvl="0" rtl="0">
              <a:lnSpc>
                <a:spcPct val="100000"/>
              </a:lnSpc>
              <a:spcBef>
                <a:spcPts val="0"/>
              </a:spcBef>
              <a:spcAft>
                <a:spcPts val="0"/>
              </a:spcAft>
            </a:pPr>
            <a:endParaRPr lang="en-IN" sz="1600" b="1" dirty="0"/>
          </a:p>
          <a:p>
            <a:pPr marR="0" lvl="0" rtl="0">
              <a:lnSpc>
                <a:spcPct val="100000"/>
              </a:lnSpc>
              <a:spcBef>
                <a:spcPts val="0"/>
              </a:spcBef>
              <a:spcAft>
                <a:spcPts val="0"/>
              </a:spcAft>
            </a:pPr>
            <a:endParaRPr lang="en-IN" sz="1600" b="1" dirty="0"/>
          </a:p>
          <a:p>
            <a:pPr marR="0" lvl="0" rtl="0">
              <a:lnSpc>
                <a:spcPct val="100000"/>
              </a:lnSpc>
              <a:spcBef>
                <a:spcPts val="0"/>
              </a:spcBef>
              <a:spcAft>
                <a:spcPts val="0"/>
              </a:spcAft>
            </a:pPr>
            <a:r>
              <a:rPr lang="es-ES" sz="2000" dirty="0"/>
              <a:t> </a:t>
            </a:r>
            <a:r>
              <a:rPr lang="es-ES" sz="2000" b="1" dirty="0" err="1"/>
              <a:t>Laplacian</a:t>
            </a:r>
            <a:r>
              <a:rPr lang="es-ES" sz="2000" b="1" dirty="0"/>
              <a:t> </a:t>
            </a:r>
            <a:r>
              <a:rPr lang="es-ES" sz="2000" b="1" dirty="0" err="1"/>
              <a:t>Pyramid</a:t>
            </a:r>
            <a:r>
              <a:rPr lang="es-ES" sz="2000" b="1" dirty="0"/>
              <a:t> </a:t>
            </a:r>
            <a:r>
              <a:rPr lang="es-ES" sz="2000" b="1" dirty="0" err="1"/>
              <a:t>Fusion</a:t>
            </a:r>
            <a:r>
              <a:rPr lang="es-ES" sz="2000" b="1" dirty="0"/>
              <a:t> (LP)</a:t>
            </a:r>
          </a:p>
          <a:p>
            <a:pPr marR="0" lvl="0" rtl="0">
              <a:lnSpc>
                <a:spcPct val="100000"/>
              </a:lnSpc>
              <a:spcBef>
                <a:spcPts val="0"/>
              </a:spcBef>
              <a:spcAft>
                <a:spcPts val="0"/>
              </a:spcAft>
            </a:pPr>
            <a:endParaRPr lang="es-ES" sz="2000" b="1" dirty="0"/>
          </a:p>
          <a:p>
            <a:pPr marR="0" lvl="0" rtl="0">
              <a:lnSpc>
                <a:spcPct val="100000"/>
              </a:lnSpc>
              <a:spcBef>
                <a:spcPts val="0"/>
              </a:spcBef>
              <a:spcAft>
                <a:spcPts val="0"/>
              </a:spcAft>
            </a:pPr>
            <a:r>
              <a:rPr lang="en-US" sz="2000" dirty="0"/>
              <a:t>Laplacian Pyramid Fusion (LP) is a multi-scale approach that decomposes images into different frequency bands using a Laplacian pyramid. The fusion process is applied at each level of the pyramid by selecting the most relevant details from both images. The fused image is then reconstructed by summing the pyramid levels. This method is effective in preserving edges and fine details while reducing redundancy in fused images. It is commonly used in multi-focus and medical imaging applications. However, it may introduce slight blurring if not handled properly.</a:t>
            </a:r>
          </a:p>
          <a:p>
            <a:pPr marR="0" lvl="0" rtl="0">
              <a:lnSpc>
                <a:spcPct val="100000"/>
              </a:lnSpc>
              <a:spcBef>
                <a:spcPts val="0"/>
              </a:spcBef>
              <a:spcAft>
                <a:spcPts val="0"/>
              </a:spcAft>
            </a:pPr>
            <a:r>
              <a:rPr lang="en-US" sz="2000" b="1" dirty="0"/>
              <a:t>Key Advantage:</a:t>
            </a:r>
            <a:r>
              <a:rPr lang="en-US" sz="2000" dirty="0"/>
              <a:t> Good edge preservation.</a:t>
            </a:r>
          </a:p>
          <a:p>
            <a:pPr marR="0" lvl="0" rtl="0">
              <a:lnSpc>
                <a:spcPct val="100000"/>
              </a:lnSpc>
              <a:spcBef>
                <a:spcPts val="0"/>
              </a:spcBef>
              <a:spcAft>
                <a:spcPts val="0"/>
              </a:spcAft>
            </a:pPr>
            <a:r>
              <a:rPr lang="en-US" sz="2000" dirty="0"/>
              <a:t> </a:t>
            </a:r>
            <a:r>
              <a:rPr lang="en-US" sz="2000" b="1" dirty="0"/>
              <a:t>Best For:</a:t>
            </a:r>
            <a:r>
              <a:rPr lang="en-US" sz="2000" dirty="0"/>
              <a:t> Multi-focus image fusion.</a:t>
            </a:r>
            <a:endParaRPr lang="en-IN" sz="1600" b="1" dirty="0"/>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2937</TotalTime>
  <Words>1484</Words>
  <Application>Microsoft Office PowerPoint</Application>
  <PresentationFormat>Widescreen</PresentationFormat>
  <Paragraphs>220</Paragraphs>
  <Slides>21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Poppins SemiBold</vt:lpstr>
      <vt:lpstr>Aharoni</vt:lpstr>
      <vt:lpstr>Montserrat Medium</vt:lpstr>
      <vt:lpstr>Arial</vt:lpstr>
      <vt:lpstr>Times New Roman</vt:lpstr>
      <vt:lpstr>Montserrat</vt:lpstr>
      <vt:lpstr>Open Sans</vt:lpstr>
      <vt:lpstr>Verdana</vt:lpstr>
      <vt:lpstr>Calibri</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Abhay babu</cp:lastModifiedBy>
  <cp:revision>38</cp:revision>
  <dcterms:created xsi:type="dcterms:W3CDTF">2022-05-23T07:15:42Z</dcterms:created>
  <dcterms:modified xsi:type="dcterms:W3CDTF">2025-03-25T20:07:52Z</dcterms:modified>
</cp:coreProperties>
</file>